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253" r:id="rId1"/>
    <p:sldMasterId id="2147484326" r:id="rId2"/>
  </p:sldMasterIdLst>
  <p:notesMasterIdLst>
    <p:notesMasterId r:id="rId29"/>
  </p:notesMasterIdLst>
  <p:handoutMasterIdLst>
    <p:handoutMasterId r:id="rId30"/>
  </p:handoutMasterIdLst>
  <p:sldIdLst>
    <p:sldId id="30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9" r:id="rId12"/>
    <p:sldId id="340" r:id="rId13"/>
    <p:sldId id="341" r:id="rId14"/>
    <p:sldId id="336" r:id="rId15"/>
    <p:sldId id="337" r:id="rId16"/>
    <p:sldId id="338" r:id="rId17"/>
    <p:sldId id="344" r:id="rId18"/>
    <p:sldId id="345" r:id="rId19"/>
    <p:sldId id="346" r:id="rId20"/>
    <p:sldId id="342" r:id="rId21"/>
    <p:sldId id="347" r:id="rId22"/>
    <p:sldId id="343" r:id="rId23"/>
    <p:sldId id="348" r:id="rId24"/>
    <p:sldId id="349" r:id="rId25"/>
    <p:sldId id="350" r:id="rId26"/>
    <p:sldId id="351" r:id="rId27"/>
    <p:sldId id="352" r:id="rId28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9" userDrawn="1">
          <p15:clr>
            <a:srgbClr val="A4A3A4"/>
          </p15:clr>
        </p15:guide>
        <p15:guide id="2" pos="207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6" autoAdjust="0"/>
    <p:restoredTop sz="87112" autoAdjust="0"/>
  </p:normalViewPr>
  <p:slideViewPr>
    <p:cSldViewPr>
      <p:cViewPr varScale="1">
        <p:scale>
          <a:sx n="101" d="100"/>
          <a:sy n="101" d="100"/>
        </p:scale>
        <p:origin x="480" y="114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270" y="67"/>
      </p:cViewPr>
      <p:guideLst>
        <p:guide orient="horz" pos="2789"/>
        <p:guide pos="207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Filing Basics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What's New For TY2018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096B61D-B870-4B62-9F03-8FDB7082A94D}" type="slidenum">
              <a:rPr lang="en-US" altLang="en-US">
                <a:cs typeface="Calibri" panose="020F0502020204030204" pitchFamily="34" charset="0"/>
              </a:rPr>
              <a:pPr/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10328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01040" y="154942"/>
            <a:ext cx="2804160" cy="37121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34042" y="8810600"/>
            <a:ext cx="1775319" cy="277601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Calibri" panose="020F0502020204030204" pitchFamily="34" charset="0"/>
              </a:defRPr>
            </a:lvl1pPr>
          </a:lstStyle>
          <a:p>
            <a:fld id="{00CE2619-2036-40CD-B2EA-D078ECA7F67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010146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81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Filing Basics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30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Filing Basics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08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569" y="5957891"/>
            <a:ext cx="615103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1122363"/>
            <a:ext cx="9550400" cy="23876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3810000"/>
            <a:ext cx="95504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100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ED509-FED5-437F-937A-96E249754C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E3BC-F68F-462F-BB3A-BF5401A6F96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1FED509-FED5-437F-937A-96E249754C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279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51562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1562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CA9BF-69F5-4DEB-8F7D-096A88D6F3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7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2147888"/>
            <a:ext cx="5158316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971802"/>
            <a:ext cx="5158316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47888"/>
            <a:ext cx="518371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71800"/>
            <a:ext cx="5183717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FF756E-FBF9-4ECD-9315-88542787757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55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12800" y="4114803"/>
            <a:ext cx="105156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" y="2141538"/>
            <a:ext cx="105156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8194272-076E-49B2-914B-9D76CFA043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42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" y="4124158"/>
            <a:ext cx="105156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812800" y="2141664"/>
            <a:ext cx="105156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E2A64FD-9465-4361-BEAD-6DB8522936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2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51067-745F-4EE0-8E6F-CC460D70CD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8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8FE3BC-F68F-462F-BB3A-BF5401A6F9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13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133600"/>
            <a:ext cx="10515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38201" y="6213478"/>
            <a:ext cx="84666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Calibri" panose="020F0502020204030204" pitchFamily="34" charset="0"/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030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019" y="6273800"/>
            <a:ext cx="364278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</p:sldLayoutIdLst>
  <p:hf hdr="0" dt="0"/>
  <p:txStyles>
    <p:titleStyle>
      <a:lvl1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  <a:lvl2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5127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699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4271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843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4488" indent="-344488" algn="l" rtl="0" eaLnBrk="0" fontAlgn="base" hangingPunct="0">
        <a:spcBef>
          <a:spcPts val="1000"/>
        </a:spcBef>
        <a:spcAft>
          <a:spcPct val="0"/>
        </a:spcAft>
        <a:buClr>
          <a:schemeClr val="accent2">
            <a:lumMod val="50000"/>
          </a:schemeClr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NJ PTR Application Instructions</a:t>
            </a:r>
          </a:p>
          <a:p>
            <a:r>
              <a:rPr lang="en-US" dirty="0" smtClean="0"/>
              <a:t>Aka Senior Freeze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Completing Property Tax Reimbursement (PTR) Application</a:t>
            </a:r>
          </a:p>
        </p:txBody>
      </p:sp>
    </p:spTree>
    <p:extLst>
      <p:ext uri="{BB962C8B-B14F-4D97-AF65-F5344CB8AC3E}">
        <p14:creationId xmlns:p14="http://schemas.microsoft.com/office/powerpoint/2010/main" val="937151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85344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9957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05651"/>
            <a:ext cx="9753600" cy="39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746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Application Information &amp; Eligibility Questions (Page 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464" y="1752600"/>
            <a:ext cx="955253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30257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PTR-1 </a:t>
            </a:r>
            <a:r>
              <a:rPr lang="en-US" sz="3400" dirty="0"/>
              <a:t>filers must provide income data for the prior two years (current year – 1 and current year – 2).  PTR-2 filers must provide prior year income only (current year – 1</a:t>
            </a:r>
            <a:r>
              <a:rPr lang="en-US" sz="3400" dirty="0" smtClean="0"/>
              <a:t>)</a:t>
            </a:r>
            <a:endParaRPr lang="en-US" sz="3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Income Reporting – What to Include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260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altLang="en-US" sz="2000" dirty="0"/>
              <a:t>PTR eligibility income calculation includes all money coming into household, with a few exceptions.  (Some income items reported on PTR, but not reported on NJ tax return)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Social Security (not just taxable amount) – includes Medicare premiums</a:t>
            </a:r>
          </a:p>
          <a:p>
            <a:pPr lvl="1"/>
            <a:r>
              <a:rPr lang="en-US" sz="2000" dirty="0" smtClean="0"/>
              <a:t>Salaries </a:t>
            </a:r>
            <a:r>
              <a:rPr lang="en-US" sz="2000" dirty="0"/>
              <a:t>and Wages</a:t>
            </a:r>
          </a:p>
          <a:p>
            <a:pPr lvl="1"/>
            <a:r>
              <a:rPr lang="en-US" sz="2000" dirty="0" smtClean="0"/>
              <a:t>Bonuses</a:t>
            </a:r>
            <a:r>
              <a:rPr lang="en-US" sz="2000" dirty="0"/>
              <a:t>, commissions and fees</a:t>
            </a:r>
          </a:p>
          <a:p>
            <a:pPr lvl="1"/>
            <a:r>
              <a:rPr lang="en-US" sz="2000" dirty="0" smtClean="0"/>
              <a:t>Unemployment</a:t>
            </a:r>
            <a:endParaRPr lang="en-US" sz="2000" dirty="0"/>
          </a:p>
          <a:p>
            <a:pPr lvl="1"/>
            <a:r>
              <a:rPr lang="en-US" sz="2000" dirty="0" smtClean="0"/>
              <a:t>Disability </a:t>
            </a:r>
            <a:r>
              <a:rPr lang="en-US" sz="2000" dirty="0"/>
              <a:t>benefits,  whether public or private</a:t>
            </a:r>
          </a:p>
          <a:p>
            <a:pPr lvl="1"/>
            <a:r>
              <a:rPr lang="en-US" sz="2000" dirty="0" smtClean="0"/>
              <a:t>Interest </a:t>
            </a:r>
            <a:r>
              <a:rPr lang="en-US" sz="2000" dirty="0"/>
              <a:t>(both taxable and tax-exempt)</a:t>
            </a:r>
          </a:p>
          <a:p>
            <a:pPr lvl="1"/>
            <a:r>
              <a:rPr lang="en-US" sz="2000" dirty="0" smtClean="0"/>
              <a:t>Dividends</a:t>
            </a:r>
            <a:endParaRPr lang="en-US" sz="2000" dirty="0"/>
          </a:p>
          <a:p>
            <a:pPr lvl="1"/>
            <a:r>
              <a:rPr lang="en-US" sz="2000" dirty="0" smtClean="0"/>
              <a:t>Net </a:t>
            </a:r>
            <a:r>
              <a:rPr lang="en-US" sz="2000" dirty="0"/>
              <a:t>Capital Gains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Reporting – What to Include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338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371600"/>
            <a:ext cx="9753600" cy="4413193"/>
          </a:xfrm>
        </p:spPr>
        <p:txBody>
          <a:bodyPr>
            <a:noAutofit/>
          </a:bodyPr>
          <a:lstStyle/>
          <a:p>
            <a:pPr lvl="1"/>
            <a:r>
              <a:rPr lang="en-US" sz="1800" dirty="0"/>
              <a:t>Net Rental Income</a:t>
            </a:r>
          </a:p>
          <a:p>
            <a:pPr lvl="1"/>
            <a:r>
              <a:rPr lang="en-US" sz="1800" dirty="0" smtClean="0"/>
              <a:t>Net </a:t>
            </a:r>
            <a:r>
              <a:rPr lang="en-US" sz="1800" dirty="0"/>
              <a:t>Profits from Business </a:t>
            </a:r>
          </a:p>
          <a:p>
            <a:pPr lvl="1"/>
            <a:r>
              <a:rPr lang="en-US" sz="1800" dirty="0" smtClean="0"/>
              <a:t>Net </a:t>
            </a:r>
            <a:r>
              <a:rPr lang="en-US" sz="1800" dirty="0"/>
              <a:t>Distributive Share of Partnership Income &amp; Pro Rata Share of S Corporation Income (</a:t>
            </a:r>
            <a:r>
              <a:rPr lang="en-US" sz="1800" dirty="0">
                <a:solidFill>
                  <a:srgbClr val="FF0000"/>
                </a:solidFill>
              </a:rPr>
              <a:t>out of scope</a:t>
            </a:r>
            <a:r>
              <a:rPr lang="en-US" sz="1800" dirty="0"/>
              <a:t> for us)</a:t>
            </a:r>
          </a:p>
          <a:p>
            <a:pPr lvl="1"/>
            <a:r>
              <a:rPr lang="en-US" sz="1800" dirty="0" smtClean="0"/>
              <a:t>Support </a:t>
            </a:r>
            <a:r>
              <a:rPr lang="en-US" sz="1800" dirty="0"/>
              <a:t>Payments received</a:t>
            </a:r>
          </a:p>
          <a:p>
            <a:pPr lvl="2"/>
            <a:r>
              <a:rPr lang="en-US" sz="1800" dirty="0"/>
              <a:t>Does NOT include child support</a:t>
            </a:r>
          </a:p>
          <a:p>
            <a:pPr lvl="1"/>
            <a:r>
              <a:rPr lang="en-US" sz="1800" dirty="0" smtClean="0"/>
              <a:t>Inheritances</a:t>
            </a:r>
            <a:endParaRPr lang="en-US" sz="1800" dirty="0"/>
          </a:p>
          <a:p>
            <a:pPr lvl="1"/>
            <a:r>
              <a:rPr lang="en-US" sz="1800" dirty="0" smtClean="0"/>
              <a:t>Royalties</a:t>
            </a:r>
            <a:endParaRPr lang="en-US" sz="1800" dirty="0"/>
          </a:p>
          <a:p>
            <a:pPr lvl="1"/>
            <a:r>
              <a:rPr lang="en-US" sz="1800" dirty="0" smtClean="0"/>
              <a:t>Fair </a:t>
            </a:r>
            <a:r>
              <a:rPr lang="en-US" sz="1800" dirty="0"/>
              <a:t>Market Value of Prizes and Awards</a:t>
            </a:r>
          </a:p>
          <a:p>
            <a:pPr lvl="1"/>
            <a:r>
              <a:rPr lang="en-US" sz="1800" dirty="0" smtClean="0"/>
              <a:t>Net </a:t>
            </a:r>
            <a:r>
              <a:rPr lang="en-US" sz="1800" dirty="0"/>
              <a:t>Gambling and Lottery Winnings (including NJ Lottery)</a:t>
            </a:r>
          </a:p>
          <a:p>
            <a:pPr lvl="2"/>
            <a:r>
              <a:rPr lang="en-US" sz="1800" dirty="0"/>
              <a:t> Gambling losses can be subtracted up to the amount of winnings</a:t>
            </a:r>
          </a:p>
          <a:p>
            <a:pPr lvl="1"/>
            <a:r>
              <a:rPr lang="en-US" sz="1800" dirty="0" smtClean="0"/>
              <a:t>Bequests </a:t>
            </a:r>
            <a:r>
              <a:rPr lang="en-US" sz="1800" dirty="0"/>
              <a:t>and Death Benefits</a:t>
            </a:r>
          </a:p>
          <a:p>
            <a:pPr lvl="1"/>
            <a:r>
              <a:rPr lang="en-US" sz="1800" dirty="0" smtClean="0"/>
              <a:t>Gross </a:t>
            </a:r>
            <a:r>
              <a:rPr lang="en-US" sz="1800" dirty="0"/>
              <a:t>Pension and Retirement Benefits (minus taxpayer contributions)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Reporting – What to Include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1453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66803" y="1371600"/>
            <a:ext cx="10058397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PTR </a:t>
            </a:r>
            <a:r>
              <a:rPr lang="en-US" dirty="0"/>
              <a:t>income data is obtained from Federal tax return, NJ tax return, and directly from applicant</a:t>
            </a:r>
          </a:p>
          <a:p>
            <a:r>
              <a:rPr lang="en-US" dirty="0" smtClean="0"/>
              <a:t>Can </a:t>
            </a:r>
            <a:r>
              <a:rPr lang="en-US" dirty="0"/>
              <a:t>use TaxPre4Free.org link to “NJ PTR Income Categories Tool” to calculate PTR income </a:t>
            </a:r>
          </a:p>
          <a:p>
            <a:pPr lvl="1"/>
            <a:r>
              <a:rPr lang="en-US" dirty="0"/>
              <a:t> Help for each income line specifies where to obtain data</a:t>
            </a:r>
          </a:p>
          <a:p>
            <a:pPr lvl="1"/>
            <a:r>
              <a:rPr lang="en-US" dirty="0"/>
              <a:t> Once data is entered into tool, it will calculate whether applicant meets income eligibility limits</a:t>
            </a:r>
          </a:p>
          <a:p>
            <a:pPr lvl="1"/>
            <a:r>
              <a:rPr lang="en-US" dirty="0"/>
              <a:t> If eligible, copy Income Worksheet data exactly onto income page(s) of application</a:t>
            </a:r>
          </a:p>
          <a:p>
            <a:r>
              <a:rPr lang="en-US" dirty="0" smtClean="0"/>
              <a:t>Same </a:t>
            </a:r>
            <a:r>
              <a:rPr lang="en-US" dirty="0"/>
              <a:t>data can be found in “PTR Income Worksheet Sources” document on TaxPrep4Free.org if manual preparation directly on application is preferred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Reporting – Where to Obtain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6760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Reporting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742" y="1207524"/>
            <a:ext cx="10592858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33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Reporting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828800"/>
            <a:ext cx="9296400" cy="231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579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524000"/>
            <a:ext cx="9753600" cy="4495800"/>
          </a:xfrm>
        </p:spPr>
        <p:txBody>
          <a:bodyPr>
            <a:normAutofit/>
          </a:bodyPr>
          <a:lstStyle/>
          <a:p>
            <a:r>
              <a:rPr lang="en-US" sz="3000" dirty="0"/>
              <a:t>Fill in information regarding:</a:t>
            </a:r>
          </a:p>
          <a:p>
            <a:pPr lvl="1"/>
            <a:r>
              <a:rPr lang="en-US" sz="2600" dirty="0" smtClean="0"/>
              <a:t>Homeowner/Mobile </a:t>
            </a:r>
            <a:r>
              <a:rPr lang="en-US" sz="2600" dirty="0"/>
              <a:t>home ownership</a:t>
            </a:r>
          </a:p>
          <a:p>
            <a:pPr lvl="1"/>
            <a:r>
              <a:rPr lang="en-US" sz="2600" dirty="0" smtClean="0"/>
              <a:t>Block </a:t>
            </a:r>
            <a:r>
              <a:rPr lang="en-US" sz="2600" dirty="0"/>
              <a:t>and lot # of principal residence (on property tax bill or green tax postcard)</a:t>
            </a:r>
          </a:p>
          <a:p>
            <a:pPr lvl="1"/>
            <a:r>
              <a:rPr lang="en-US" sz="2600" dirty="0" smtClean="0"/>
              <a:t>Shared </a:t>
            </a:r>
            <a:r>
              <a:rPr lang="en-US" sz="2600" dirty="0"/>
              <a:t>ownership of principal residence with someone other than spouse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Reimbursement </a:t>
            </a:r>
            <a:r>
              <a:rPr lang="en-US" dirty="0"/>
              <a:t>amount will be pro-rated based on ownership percentage</a:t>
            </a:r>
          </a:p>
          <a:p>
            <a:pPr lvl="1"/>
            <a:r>
              <a:rPr lang="en-US" sz="2600" dirty="0" smtClean="0"/>
              <a:t>Principal </a:t>
            </a:r>
            <a:r>
              <a:rPr lang="en-US" sz="2600" dirty="0"/>
              <a:t>residence consisting of more than one unit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Principal Residence Information – Last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24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first time an eligible Taxpayer applies for PTR,  required forms collect information for prior 2 years </a:t>
            </a:r>
          </a:p>
          <a:p>
            <a:pPr lvl="1"/>
            <a:r>
              <a:rPr lang="en-US" altLang="en-US" dirty="0"/>
              <a:t>Form  PTR-1 – Application form</a:t>
            </a:r>
          </a:p>
          <a:p>
            <a:pPr lvl="1"/>
            <a:r>
              <a:rPr lang="en-US" altLang="en-US" dirty="0"/>
              <a:t>Form PTR-1A – Completed by tax office to verify property taxes paid for prior two years (must include tax collector stamp)  - must be submitted with application if homeowner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Part I completed by applicant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Part II completed by tax collector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PTR-1  – First Year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Principal Residence Information – Last Page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4" y="1752600"/>
            <a:ext cx="88391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3197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19200" y="1394470"/>
            <a:ext cx="10439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Calculate PTR reimbursement amount: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prior year (current year – 1) property taxes due and paid on principal residence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Obtained </a:t>
            </a:r>
            <a:r>
              <a:rPr lang="en-US" dirty="0"/>
              <a:t>from tax collector form, amount in square box.  If applicant has not gone to tax collector, do not enter.  Tell applicant to enter after tax collector has certified amount 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base year property taxes due and paid on principal  residence (earliest year in program)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For </a:t>
            </a:r>
            <a:r>
              <a:rPr lang="en-US" dirty="0"/>
              <a:t>PTR-1 filers, this is current year – 2 amount reported on this application (from tax collector form, square box)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For </a:t>
            </a:r>
            <a:r>
              <a:rPr lang="en-US" dirty="0"/>
              <a:t>PTR-2 filers, base year taxes are pre-printed</a:t>
            </a:r>
          </a:p>
          <a:p>
            <a:pPr lvl="1"/>
            <a:r>
              <a:rPr lang="en-US" dirty="0" smtClean="0"/>
              <a:t>Difference </a:t>
            </a:r>
            <a:r>
              <a:rPr lang="en-US" dirty="0"/>
              <a:t>between two amounts equals PTR reimbursement amount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If </a:t>
            </a:r>
            <a:r>
              <a:rPr lang="en-US" dirty="0"/>
              <a:t>difference is zero or less (i.e. – property taxes have decreased to less than base year), applicant is not eligible for PTR.  Do not file application this year – wait a year and file a PTR-1 to get the better base year amount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Taxes Information – Last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7826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Taxes Information – Last Page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7800"/>
            <a:ext cx="89916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255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1132"/>
                </a:solidFill>
              </a:rPr>
              <a:t>If </a:t>
            </a:r>
            <a:r>
              <a:rPr lang="en-US" dirty="0">
                <a:solidFill>
                  <a:srgbClr val="001132"/>
                </a:solidFill>
              </a:rPr>
              <a:t>a person met all eligibility requirements for PTR, but died before </a:t>
            </a:r>
            <a:r>
              <a:rPr lang="en-US" sz="3600" dirty="0">
                <a:solidFill>
                  <a:srgbClr val="001132"/>
                </a:solidFill>
              </a:rPr>
              <a:t>filing</a:t>
            </a:r>
            <a:r>
              <a:rPr lang="en-US" dirty="0">
                <a:solidFill>
                  <a:srgbClr val="001132"/>
                </a:solidFill>
              </a:rPr>
              <a:t> application, application can be filed by surviving spouse or personal representative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See </a:t>
            </a:r>
            <a:r>
              <a:rPr lang="en-US" dirty="0">
                <a:solidFill>
                  <a:srgbClr val="001132"/>
                </a:solidFill>
              </a:rPr>
              <a:t>specific instructions in application booklet for how to complete name and address fields, marital status question, and signature lines in this situation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PTR Application for Deceased 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3587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447800"/>
            <a:ext cx="9753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All PTR applications must be quality reviewed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Applicant </a:t>
            </a:r>
            <a:r>
              <a:rPr lang="en-US" dirty="0">
                <a:solidFill>
                  <a:srgbClr val="001132"/>
                </a:solidFill>
              </a:rPr>
              <a:t>and spouse must sign and date application in ink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Make </a:t>
            </a:r>
            <a:r>
              <a:rPr lang="en-US" dirty="0">
                <a:solidFill>
                  <a:srgbClr val="001132"/>
                </a:solidFill>
              </a:rPr>
              <a:t>copy of completed documents or remind applicants to do so for their records</a:t>
            </a:r>
          </a:p>
          <a:p>
            <a:r>
              <a:rPr lang="en-US" dirty="0" smtClean="0">
                <a:solidFill>
                  <a:srgbClr val="001132"/>
                </a:solidFill>
              </a:rPr>
              <a:t>Application </a:t>
            </a:r>
            <a:r>
              <a:rPr lang="en-US" dirty="0">
                <a:solidFill>
                  <a:srgbClr val="001132"/>
                </a:solidFill>
              </a:rPr>
              <a:t>and required documentation should be mailed by applicant in envelope that comes with application booklet</a:t>
            </a:r>
          </a:p>
          <a:p>
            <a:pPr lvl="1"/>
            <a:r>
              <a:rPr lang="en-US" dirty="0" smtClean="0">
                <a:solidFill>
                  <a:srgbClr val="001132"/>
                </a:solidFill>
              </a:rPr>
              <a:t>All </a:t>
            </a:r>
            <a:r>
              <a:rPr lang="en-US" dirty="0">
                <a:solidFill>
                  <a:srgbClr val="001132"/>
                </a:solidFill>
              </a:rPr>
              <a:t>filers must send proof of property taxes due and paid (Forms PTR-1A or 2A, PTR-1B or 2B)</a:t>
            </a:r>
          </a:p>
          <a:p>
            <a:pPr lvl="1"/>
            <a:r>
              <a:rPr lang="en-US" dirty="0" smtClean="0">
                <a:solidFill>
                  <a:srgbClr val="001132"/>
                </a:solidFill>
              </a:rPr>
              <a:t>PTR-1 </a:t>
            </a:r>
            <a:r>
              <a:rPr lang="en-US" dirty="0">
                <a:solidFill>
                  <a:srgbClr val="001132"/>
                </a:solidFill>
              </a:rPr>
              <a:t>filers must send proof of age or disability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Completing the PTR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5652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Completing the PTR Application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0200"/>
            <a:ext cx="9372599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442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66803" y="1761432"/>
            <a:ext cx="9952296" cy="425836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Income </a:t>
            </a:r>
            <a:r>
              <a:rPr lang="en-US" altLang="en-US" dirty="0"/>
              <a:t>limits are set at an estimated level for application. Limits are frequently lowered once NJ budget is finalized by July 1</a:t>
            </a:r>
          </a:p>
          <a:p>
            <a:r>
              <a:rPr lang="en-US" altLang="en-US" dirty="0" smtClean="0"/>
              <a:t>Income </a:t>
            </a:r>
            <a:r>
              <a:rPr lang="en-US" altLang="en-US" dirty="0"/>
              <a:t>limits are same for single and married (since 2007) </a:t>
            </a:r>
          </a:p>
          <a:p>
            <a:r>
              <a:rPr lang="en-US" altLang="en-US" dirty="0" smtClean="0"/>
              <a:t>If </a:t>
            </a:r>
            <a:r>
              <a:rPr lang="en-US" altLang="en-US" dirty="0"/>
              <a:t>taxpayer’s income is between finalized limit &amp; original estimated limit, should still apply.  Will not receive check for that year, but </a:t>
            </a:r>
            <a:r>
              <a:rPr lang="en-US" dirty="0"/>
              <a:t>can establish/maintain base year for future reimbursements &amp; ensure receiving PTR-2 application for following year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 Reimbursement (PTR) –  Eligibility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68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en-US" altLang="en-US" sz="3200" dirty="0"/>
              <a:t>Form  PTR 1B  -  Used to verify mobile home park site fees paid for prior two years – must be submitted with application if mobile home owner</a:t>
            </a:r>
          </a:p>
          <a:p>
            <a:pPr lvl="2">
              <a:buClr>
                <a:srgbClr val="C00000"/>
              </a:buClr>
            </a:pPr>
            <a:r>
              <a:rPr lang="en-US" altLang="en-US" sz="2800" dirty="0"/>
              <a:t>Parts I and III completed by applicant</a:t>
            </a:r>
          </a:p>
          <a:p>
            <a:pPr lvl="2">
              <a:buClr>
                <a:srgbClr val="C00000"/>
              </a:buClr>
            </a:pPr>
            <a:r>
              <a:rPr lang="en-US" altLang="en-US" sz="2800" dirty="0"/>
              <a:t>Part II completed by mobile home park owner or manager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PTR-1  – First </a:t>
            </a:r>
            <a:r>
              <a:rPr lang="en-US" altLang="en-US" dirty="0" smtClean="0"/>
              <a:t>Year   </a:t>
            </a:r>
            <a:r>
              <a:rPr lang="en-US" altLang="en-US" sz="3600" dirty="0" smtClean="0"/>
              <a:t>- cont’d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28673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 marL="573087" lvl="1" indent="-573087"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dirty="0"/>
              <a:t>Once accepted in the PTR program, each year taxpayer must submit forms which validate the taxpayer remains eligible to stay in the program</a:t>
            </a:r>
          </a:p>
          <a:p>
            <a:pPr marL="573087" lvl="1" indent="-573087"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dirty="0"/>
              <a:t>Forms used for subsequent years in PTR program - Collects data for prior year only </a:t>
            </a:r>
          </a:p>
          <a:p>
            <a:pPr lvl="1"/>
            <a:r>
              <a:rPr lang="en-US" altLang="en-US" dirty="0" smtClean="0"/>
              <a:t>Form </a:t>
            </a:r>
            <a:r>
              <a:rPr lang="en-US" altLang="en-US" dirty="0"/>
              <a:t>PTR-2 - Application form sent to applicant in mail with certain information already pre-printed on form</a:t>
            </a:r>
          </a:p>
          <a:p>
            <a:pPr lvl="1"/>
            <a:r>
              <a:rPr lang="en-US" altLang="en-US" dirty="0" smtClean="0"/>
              <a:t>Form </a:t>
            </a:r>
            <a:r>
              <a:rPr lang="en-US" altLang="en-US" dirty="0"/>
              <a:t>PTR-2a – Completed by tax office to verify property taxes paid for prior year (must include tax collector stamp)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 Part  I completed by applicant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 Part II completed by tax collector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PTR-2  – Subsequent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18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en-US" altLang="en-US" sz="3200" dirty="0" smtClean="0"/>
              <a:t>Form  </a:t>
            </a:r>
            <a:r>
              <a:rPr lang="en-US" altLang="en-US" sz="3200" dirty="0"/>
              <a:t>PTR 2B – Used to verify mobile home park site fees paid for prior year</a:t>
            </a:r>
          </a:p>
          <a:p>
            <a:pPr lvl="2">
              <a:buClr>
                <a:srgbClr val="C00000"/>
              </a:buClr>
            </a:pPr>
            <a:r>
              <a:rPr lang="en-US" altLang="en-US" sz="2800" dirty="0" smtClean="0"/>
              <a:t>Parts </a:t>
            </a:r>
            <a:r>
              <a:rPr lang="en-US" altLang="en-US" sz="2800" dirty="0"/>
              <a:t>I and III completed by applicant</a:t>
            </a:r>
          </a:p>
          <a:p>
            <a:pPr lvl="2">
              <a:buClr>
                <a:srgbClr val="C00000"/>
              </a:buClr>
            </a:pPr>
            <a:r>
              <a:rPr lang="en-US" altLang="en-US" sz="2800" dirty="0" smtClean="0"/>
              <a:t>Part </a:t>
            </a:r>
            <a:r>
              <a:rPr lang="en-US" altLang="en-US" sz="2800" dirty="0"/>
              <a:t>II completed by mobile home park owner or manager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PTR-2  – Subsequent </a:t>
            </a:r>
            <a:r>
              <a:rPr lang="en-US" altLang="en-US" dirty="0" smtClean="0"/>
              <a:t>Years    -</a:t>
            </a:r>
            <a:r>
              <a:rPr lang="en-US" altLang="en-US" sz="3600" dirty="0" smtClean="0"/>
              <a:t>cont’d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790834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return should be completed before PTR application (needed for income figures)</a:t>
            </a:r>
          </a:p>
          <a:p>
            <a:r>
              <a:rPr lang="en-US" dirty="0" smtClean="0"/>
              <a:t>PTR </a:t>
            </a:r>
            <a:r>
              <a:rPr lang="en-US" dirty="0"/>
              <a:t>applications not usually mailed out until mid-February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dirty="0"/>
              <a:t>tax return completed earlier, taxpayer may have to return to site for help with PTR application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Before PTR Application is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024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most municipalities, taxpayer should first go to local tax office for completion &amp; certification of property tax info on Form PTR-1A or PTR-2A.  Mobile home owners should have mobile home park owner/manager complete Form PTR-1b/PTR-2b instead.  Then taxpayer should come in for income tax return preparation</a:t>
            </a:r>
          </a:p>
          <a:p>
            <a:pPr lvl="1"/>
            <a:r>
              <a:rPr lang="en-US" sz="3200" dirty="0"/>
              <a:t>By completing PTR-1A/2A first, the counselor will have verified property tax amounts to use in the Property Taxes section of the application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Before PTR Application is </a:t>
            </a:r>
            <a:r>
              <a:rPr lang="en-US" altLang="en-US" dirty="0" smtClean="0"/>
              <a:t>Started  - </a:t>
            </a:r>
            <a:r>
              <a:rPr lang="en-US" altLang="en-US" sz="3200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692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PTR-1 </a:t>
            </a:r>
            <a:r>
              <a:rPr lang="en-US" dirty="0"/>
              <a:t>filers must provide all this data for the prior two years (current year – 1 and current year – 2).  PTR-2 filers must provide prior year data (current year – 1)</a:t>
            </a:r>
          </a:p>
          <a:p>
            <a:r>
              <a:rPr lang="en-US" dirty="0" smtClean="0"/>
              <a:t>Basic </a:t>
            </a:r>
            <a:r>
              <a:rPr lang="en-US" dirty="0"/>
              <a:t>Applicant information (name, address, Social Security number, municipality code)</a:t>
            </a:r>
          </a:p>
          <a:p>
            <a:pPr lvl="1"/>
            <a:r>
              <a:rPr lang="en-US" dirty="0"/>
              <a:t> PTR-2 will have some of this info pre-printed</a:t>
            </a:r>
          </a:p>
          <a:p>
            <a:r>
              <a:rPr lang="en-US" dirty="0" smtClean="0"/>
              <a:t>Marital/Civil </a:t>
            </a:r>
            <a:r>
              <a:rPr lang="en-US" dirty="0"/>
              <a:t>Union Status – fill in oval(s) to indicate status on December 31</a:t>
            </a:r>
          </a:p>
          <a:p>
            <a:r>
              <a:rPr lang="en-US" dirty="0" smtClean="0"/>
              <a:t>Age/Disability </a:t>
            </a:r>
            <a:r>
              <a:rPr lang="en-US" dirty="0"/>
              <a:t>Status – fill in oval(s) to indicate status as of December 31</a:t>
            </a:r>
          </a:p>
          <a:p>
            <a:r>
              <a:rPr lang="en-US" dirty="0" smtClean="0"/>
              <a:t>Residency </a:t>
            </a:r>
            <a:r>
              <a:rPr lang="en-US" dirty="0"/>
              <a:t>Requirements – fill in oval(s) to answer residency questions as of December 31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Basic Applicant Information &amp; Eligibility Questions (Page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4985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3600" dirty="0" smtClean="0"/>
              <a:t>PTR-1 </a:t>
            </a:r>
            <a:r>
              <a:rPr lang="en-US" sz="3600" dirty="0"/>
              <a:t>filers must include proof of age or disability with application</a:t>
            </a:r>
          </a:p>
          <a:p>
            <a:pPr lvl="1"/>
            <a:r>
              <a:rPr lang="en-US" sz="3200" dirty="0" smtClean="0"/>
              <a:t>Age </a:t>
            </a:r>
            <a:r>
              <a:rPr lang="en-US" sz="3200" dirty="0"/>
              <a:t>– copy of birth certificate, driver’s license, church records (baptismal certificate)</a:t>
            </a:r>
          </a:p>
          <a:p>
            <a:pPr lvl="1"/>
            <a:r>
              <a:rPr lang="en-US" sz="3200" dirty="0" smtClean="0"/>
              <a:t>Disability </a:t>
            </a:r>
            <a:r>
              <a:rPr lang="en-US" sz="3200" dirty="0"/>
              <a:t>– copy of Social Security Award letter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Basic Applicant Information &amp; Eligibility Questions (Page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188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E0A52EE1-7FAB-4AE9-8540-7668D78AFE4F}" vid="{E648C534-2353-40BD-9430-16199884EA36}"/>
    </a:ext>
  </a:extLst>
</a:theme>
</file>

<file path=ppt/theme/theme2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 2016 PP TEMPLATE</Template>
  <TotalTime>0</TotalTime>
  <Words>1504</Words>
  <Application>Microsoft Office PowerPoint</Application>
  <PresentationFormat>Widescreen</PresentationFormat>
  <Paragraphs>168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Verdana</vt:lpstr>
      <vt:lpstr>Wingdings</vt:lpstr>
      <vt:lpstr>1_Custom Design</vt:lpstr>
      <vt:lpstr>2018 Templet</vt:lpstr>
      <vt:lpstr>Completing Property Tax Reimbursement (PTR) Application</vt:lpstr>
      <vt:lpstr>PTR Application Forms Associated with PTR-1  – First Year</vt:lpstr>
      <vt:lpstr>PTR Application Forms Associated with PTR-1  – First Year   - cont’d</vt:lpstr>
      <vt:lpstr>PTR Application Forms Associated with PTR-2  – Subsequent Years</vt:lpstr>
      <vt:lpstr>PTR Application Forms Associated with PTR-2  – Subsequent Years    -cont’d</vt:lpstr>
      <vt:lpstr>Before PTR Application is Started</vt:lpstr>
      <vt:lpstr>Before PTR Application is Started  - cont’d</vt:lpstr>
      <vt:lpstr>Basic Applicant Information &amp; Eligibility Questions (Page 1)</vt:lpstr>
      <vt:lpstr>Basic Applicant Information &amp; Eligibility Questions (Page 1)</vt:lpstr>
      <vt:lpstr>Basic Application Information &amp; Eligibility Questions (Page 1)</vt:lpstr>
      <vt:lpstr>Basic Application Information &amp; Eligibility Questions (Page 1)</vt:lpstr>
      <vt:lpstr>Basic Application Information &amp; Eligibility Questions (Page 1)</vt:lpstr>
      <vt:lpstr>Income Reporting – What to Include</vt:lpstr>
      <vt:lpstr>Income Reporting – What to Include</vt:lpstr>
      <vt:lpstr>Income Reporting – What to Include</vt:lpstr>
      <vt:lpstr>Income Reporting – Where to Obtain Data</vt:lpstr>
      <vt:lpstr>Income Reporting</vt:lpstr>
      <vt:lpstr>Income Reporting</vt:lpstr>
      <vt:lpstr>Principal Residence Information – Last Page</vt:lpstr>
      <vt:lpstr>Principal Residence Information – Last Page</vt:lpstr>
      <vt:lpstr>Property Taxes Information – Last Page</vt:lpstr>
      <vt:lpstr>Property Taxes Information – Last Page</vt:lpstr>
      <vt:lpstr>PTR Application for Deceased Resident</vt:lpstr>
      <vt:lpstr>Completing the PTR Application</vt:lpstr>
      <vt:lpstr>Completing the PTR Application</vt:lpstr>
      <vt:lpstr>Property Tax Reimbursement (PTR) –  Eligibility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2018-10-03T15:27:15Z</dcterms:created>
  <dcterms:modified xsi:type="dcterms:W3CDTF">2018-11-20T13:53:43Z</dcterms:modified>
</cp:coreProperties>
</file>